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0" r:id="rId11"/>
    <p:sldId id="271" r:id="rId12"/>
    <p:sldId id="268" r:id="rId13"/>
    <p:sldId id="265" r:id="rId14"/>
    <p:sldId id="266" r:id="rId15"/>
    <p:sldId id="267" r:id="rId16"/>
    <p:sldId id="277" r:id="rId17"/>
    <p:sldId id="269"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6F15528-21DE-4FAA-801E-634DDDAF4B2B}"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3/9/2021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jelena.kukic07@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0000" lnSpcReduction="20000"/>
          </a:bodyPr>
          <a:lstStyle/>
          <a:p>
            <a:r>
              <a:rPr lang="sr-Cyrl-RS" dirty="0" smtClean="0"/>
              <a:t>Књижевност за децу</a:t>
            </a:r>
          </a:p>
          <a:p>
            <a:r>
              <a:rPr lang="sr-Cyrl-RS" dirty="0" smtClean="0"/>
              <a:t>Вежбе: 3. час</a:t>
            </a:r>
            <a:endParaRPr lang="sr-Latn-RS" dirty="0"/>
          </a:p>
        </p:txBody>
      </p:sp>
      <p:sp>
        <p:nvSpPr>
          <p:cNvPr id="2" name="Title 1"/>
          <p:cNvSpPr>
            <a:spLocks noGrp="1"/>
          </p:cNvSpPr>
          <p:nvPr>
            <p:ph type="ctrTitle"/>
          </p:nvPr>
        </p:nvSpPr>
        <p:spPr/>
        <p:txBody>
          <a:bodyPr/>
          <a:lstStyle/>
          <a:p>
            <a:r>
              <a:rPr lang="sr-Cyrl-RS" dirty="0" smtClean="0"/>
              <a:t>Народна бајка </a:t>
            </a:r>
            <a:r>
              <a:rPr lang="sr-Cyrl-RS" i="1" dirty="0" smtClean="0"/>
              <a:t>Златна </a:t>
            </a:r>
            <a:r>
              <a:rPr lang="sr-Cyrl-RS" i="1" dirty="0" smtClean="0"/>
              <a:t>јабука и девет пауница</a:t>
            </a:r>
            <a:endParaRPr lang="sr-Latn-RS" i="1" dirty="0"/>
          </a:p>
        </p:txBody>
      </p:sp>
      <p:sp>
        <p:nvSpPr>
          <p:cNvPr id="4" name="TextBox 3"/>
          <p:cNvSpPr txBox="1"/>
          <p:nvPr/>
        </p:nvSpPr>
        <p:spPr>
          <a:xfrm>
            <a:off x="6629400" y="6172200"/>
            <a:ext cx="2133600" cy="369332"/>
          </a:xfrm>
          <a:prstGeom prst="rect">
            <a:avLst/>
          </a:prstGeom>
          <a:noFill/>
        </p:spPr>
        <p:txBody>
          <a:bodyPr wrap="square" rtlCol="0">
            <a:spAutoFit/>
          </a:bodyPr>
          <a:lstStyle/>
          <a:p>
            <a:r>
              <a:rPr lang="sr-Cyrl-RS" dirty="0" smtClean="0"/>
              <a:t>Јелена Кукић</a:t>
            </a:r>
            <a:endParaRPr lang="sr-Latn-R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3400" y="152400"/>
            <a:ext cx="4334934" cy="2438400"/>
          </a:xfrm>
          <a:prstGeom prst="rect">
            <a:avLst/>
          </a:prstGeom>
          <a:ln>
            <a:noFill/>
          </a:ln>
          <a:effectLst>
            <a:softEdge rad="112500"/>
          </a:effectLst>
        </p:spPr>
      </p:pic>
    </p:spTree>
    <p:extLst>
      <p:ext uri="{BB962C8B-B14F-4D97-AF65-F5344CB8AC3E}">
        <p14:creationId xmlns:p14="http://schemas.microsoft.com/office/powerpoint/2010/main" val="3772536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7239000"/>
          </a:xfrm>
        </p:spPr>
        <p:txBody>
          <a:bodyPr>
            <a:normAutofit fontScale="40000" lnSpcReduction="20000"/>
          </a:bodyPr>
          <a:lstStyle/>
          <a:p>
            <a:r>
              <a:rPr lang="ru-RU" sz="4500" b="1" dirty="0"/>
              <a:t>устаљени почетак</a:t>
            </a:r>
          </a:p>
          <a:p>
            <a:r>
              <a:rPr lang="ru-RU" sz="4500" dirty="0"/>
              <a:t>– Био једном…</a:t>
            </a:r>
          </a:p>
          <a:p>
            <a:r>
              <a:rPr lang="ru-RU" sz="4500" dirty="0"/>
              <a:t>– Био један…</a:t>
            </a:r>
          </a:p>
          <a:p>
            <a:r>
              <a:rPr lang="ru-RU" sz="4500" dirty="0"/>
              <a:t>– Некада давно…</a:t>
            </a:r>
          </a:p>
          <a:p>
            <a:r>
              <a:rPr lang="ru-RU" sz="4500" dirty="0"/>
              <a:t>– Негде далеко</a:t>
            </a:r>
            <a:r>
              <a:rPr lang="ru-RU" sz="4500" dirty="0" smtClean="0"/>
              <a:t>…</a:t>
            </a:r>
          </a:p>
          <a:p>
            <a:endParaRPr lang="ru-RU" sz="4500" dirty="0"/>
          </a:p>
          <a:p>
            <a:r>
              <a:rPr lang="ru-RU" sz="4500" b="1" dirty="0"/>
              <a:t>устаљени завршетак </a:t>
            </a:r>
            <a:r>
              <a:rPr lang="ru-RU" sz="4500" dirty="0"/>
              <a:t>– срећан крај (Живели су срећно до краја живота….)</a:t>
            </a:r>
          </a:p>
          <a:p>
            <a:r>
              <a:rPr lang="ru-RU" sz="4500" dirty="0"/>
              <a:t>Бајке се углавном завршавају венчањем главног јунака и/или ступањем на престо, које следи након његове победе, тако да девојка коју јунак добија представља и неку врсту награде главном јунаку.</a:t>
            </a:r>
          </a:p>
          <a:p>
            <a:endParaRPr lang="ru-RU" sz="4500" dirty="0"/>
          </a:p>
          <a:p>
            <a:r>
              <a:rPr lang="ru-RU" sz="4500" b="1" dirty="0"/>
              <a:t>устаљени непарни бројеви</a:t>
            </a:r>
            <a:r>
              <a:rPr lang="ru-RU" sz="4500" dirty="0"/>
              <a:t> – најчешће три, седам, тринаест – три брата, три прасета, седам патуљака, тринаест година, борба која траје три дана… Радња у бајци се често понавља три пута, па главни јунак најчешће тек након треће савладане препреке успева да победи негативног јунака.</a:t>
            </a:r>
          </a:p>
          <a:p>
            <a:r>
              <a:rPr lang="ru-RU" sz="4500" b="1" dirty="0"/>
              <a:t>неодређени простор </a:t>
            </a:r>
            <a:r>
              <a:rPr lang="ru-RU" sz="4500" dirty="0"/>
              <a:t>–  не наводе се имена градова, држава, то су удаљена места НЕГДЕ, до којих јунак углавном мора да путује, да савадава на том путу различите препреке (пећине, горе, шуме, планине, замкови, дворци, царства, краљевства…).</a:t>
            </a:r>
          </a:p>
          <a:p>
            <a:r>
              <a:rPr lang="ru-RU" sz="4500" b="1" dirty="0"/>
              <a:t>Простор бајке </a:t>
            </a:r>
            <a:r>
              <a:rPr lang="ru-RU" sz="4500" dirty="0"/>
              <a:t>може бити на земљи, испод земље, изнад земље, али и на неком неодређеном месту између неба и земље („Чардак ни на небу ни на земљи“), јер је у бајци све могуће.</a:t>
            </a:r>
          </a:p>
          <a:p>
            <a:endParaRPr lang="ru-RU" sz="4500" b="1" dirty="0"/>
          </a:p>
          <a:p>
            <a:r>
              <a:rPr lang="ru-RU" sz="4500" b="1" dirty="0"/>
              <a:t>неодређено време </a:t>
            </a:r>
            <a:r>
              <a:rPr lang="ru-RU" sz="4500" dirty="0"/>
              <a:t>( не говори се тачно када се дешава радња бајке – НЕКАДА давно)</a:t>
            </a:r>
          </a:p>
          <a:p>
            <a:endParaRPr lang="sr-Latn-RS" dirty="0"/>
          </a:p>
        </p:txBody>
      </p:sp>
    </p:spTree>
    <p:extLst>
      <p:ext uri="{BB962C8B-B14F-4D97-AF65-F5344CB8AC3E}">
        <p14:creationId xmlns:p14="http://schemas.microsoft.com/office/powerpoint/2010/main" val="431020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20000"/>
          </a:bodyPr>
          <a:lstStyle/>
          <a:p>
            <a:endParaRPr lang="ru-RU" dirty="0"/>
          </a:p>
          <a:p>
            <a:r>
              <a:rPr lang="ru-RU" sz="2600" dirty="0"/>
              <a:t>– </a:t>
            </a:r>
            <a:r>
              <a:rPr lang="ru-RU" sz="2600" b="1" dirty="0"/>
              <a:t>предмети </a:t>
            </a:r>
            <a:r>
              <a:rPr lang="ru-RU" sz="2600" dirty="0"/>
              <a:t>– чаробна, магична средства која користе и позитивни и негативни јунаци</a:t>
            </a:r>
          </a:p>
          <a:p>
            <a:r>
              <a:rPr lang="ru-RU" sz="2600" dirty="0"/>
              <a:t>– </a:t>
            </a:r>
            <a:r>
              <a:rPr lang="ru-RU" sz="2600" b="1" dirty="0"/>
              <a:t>помоћници</a:t>
            </a:r>
            <a:r>
              <a:rPr lang="ru-RU" sz="2600" dirty="0"/>
              <a:t> – најчешће су помоћници животиње које говоре (персонификоване животиње), које помажу главном јунаку да пронађе и победи негативног јунака</a:t>
            </a:r>
          </a:p>
          <a:p>
            <a:pPr marL="114300" indent="0">
              <a:buNone/>
            </a:pPr>
            <a:endParaRPr lang="ru-RU" sz="2600" dirty="0"/>
          </a:p>
          <a:p>
            <a:r>
              <a:rPr lang="ru-RU" sz="2600" dirty="0"/>
              <a:t>– </a:t>
            </a:r>
            <a:r>
              <a:rPr lang="ru-RU" sz="2600" b="1" dirty="0"/>
              <a:t>догађаји </a:t>
            </a:r>
            <a:r>
              <a:rPr lang="ru-RU" sz="2600" dirty="0"/>
              <a:t>– различити нестварни, измаштани догађаји – окамењивање, стогодишњи сан, бацање проклетства, бацање магије, натприродна снага јунака, оживљавање, магични пољубац, јунаци прелазе велику удаљенст за кратко време, претварање у животиње…)</a:t>
            </a:r>
          </a:p>
          <a:p>
            <a:endParaRPr lang="sr-Latn-RS" sz="2600" dirty="0"/>
          </a:p>
        </p:txBody>
      </p:sp>
    </p:spTree>
    <p:extLst>
      <p:ext uri="{BB962C8B-B14F-4D97-AF65-F5344CB8AC3E}">
        <p14:creationId xmlns:p14="http://schemas.microsoft.com/office/powerpoint/2010/main" val="510299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Народна бајка</a:t>
            </a:r>
            <a:endParaRPr lang="sr-Latn-RS" dirty="0"/>
          </a:p>
        </p:txBody>
      </p:sp>
      <p:sp>
        <p:nvSpPr>
          <p:cNvPr id="3" name="Content Placeholder 2"/>
          <p:cNvSpPr>
            <a:spLocks noGrp="1"/>
          </p:cNvSpPr>
          <p:nvPr>
            <p:ph idx="1"/>
          </p:nvPr>
        </p:nvSpPr>
        <p:spPr/>
        <p:txBody>
          <a:bodyPr/>
          <a:lstStyle/>
          <a:p>
            <a:r>
              <a:rPr lang="sr-Cyrl-RS" dirty="0"/>
              <a:t>Наше народне бајке сакупио је у народу Вук Стефановић Караџић, у Немачкој су бајке сакупљали браћа Грим. Вук је познавао браћу Грим и управо га је њихов рад подстакао да у нашем народу сакупи и запише што више усмених прича.</a:t>
            </a:r>
          </a:p>
          <a:p>
            <a:r>
              <a:rPr lang="sr-Cyrl-RS" dirty="0"/>
              <a:t>Вук је бајке назвао „женским приповијеткама у којима се приповиједају којекаква чудеса што не може бити“.</a:t>
            </a:r>
          </a:p>
          <a:p>
            <a:endParaRPr lang="sr-Latn-RS" dirty="0"/>
          </a:p>
        </p:txBody>
      </p:sp>
    </p:spTree>
    <p:extLst>
      <p:ext uri="{BB962C8B-B14F-4D97-AF65-F5344CB8AC3E}">
        <p14:creationId xmlns:p14="http://schemas.microsoft.com/office/powerpoint/2010/main" val="4156082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Морфологија бајке</a:t>
            </a:r>
            <a:endParaRPr lang="sr-Latn-RS" dirty="0"/>
          </a:p>
        </p:txBody>
      </p:sp>
      <p:sp>
        <p:nvSpPr>
          <p:cNvPr id="3" name="Content Placeholder 2"/>
          <p:cNvSpPr>
            <a:spLocks noGrp="1"/>
          </p:cNvSpPr>
          <p:nvPr>
            <p:ph idx="1"/>
          </p:nvPr>
        </p:nvSpPr>
        <p:spPr>
          <a:xfrm>
            <a:off x="457200" y="1752600"/>
            <a:ext cx="3962400" cy="4724400"/>
          </a:xfrm>
        </p:spPr>
        <p:txBody>
          <a:bodyPr>
            <a:normAutofit lnSpcReduction="10000"/>
          </a:bodyPr>
          <a:lstStyle/>
          <a:p>
            <a:r>
              <a:rPr lang="sr-Cyrl-RS" dirty="0" smtClean="0"/>
              <a:t>Један од најзначајнијих изучавалаца бајке био је руски научник </a:t>
            </a:r>
            <a:r>
              <a:rPr lang="sr-Cyrl-RS" b="1" dirty="0" smtClean="0"/>
              <a:t>Владимир Јаковљевић Проп</a:t>
            </a:r>
            <a:r>
              <a:rPr lang="sr-Cyrl-RS" dirty="0" smtClean="0"/>
              <a:t>. Он је написао дела </a:t>
            </a:r>
            <a:r>
              <a:rPr lang="sr-Cyrl-RS" i="1" dirty="0" smtClean="0"/>
              <a:t>Морфологија бајке </a:t>
            </a:r>
            <a:r>
              <a:rPr lang="sr-Cyrl-RS" dirty="0" smtClean="0"/>
              <a:t>и </a:t>
            </a:r>
            <a:r>
              <a:rPr lang="sr-Cyrl-RS" i="1" dirty="0" smtClean="0"/>
              <a:t>Историјски корени бајке </a:t>
            </a:r>
            <a:r>
              <a:rPr lang="sr-Cyrl-RS" dirty="0" smtClean="0"/>
              <a:t>у којима се бави начином грађења и облицима усмених бајки.</a:t>
            </a:r>
            <a:endParaRPr lang="sr-Latn-R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800" y="1524000"/>
            <a:ext cx="4256983" cy="3048000"/>
          </a:xfrm>
          <a:prstGeom prst="rect">
            <a:avLst/>
          </a:prstGeom>
          <a:ln>
            <a:noFill/>
          </a:ln>
          <a:effectLst>
            <a:softEdge rad="112500"/>
          </a:effectLst>
        </p:spPr>
      </p:pic>
    </p:spTree>
    <p:extLst>
      <p:ext uri="{BB962C8B-B14F-4D97-AF65-F5344CB8AC3E}">
        <p14:creationId xmlns:p14="http://schemas.microsoft.com/office/powerpoint/2010/main" val="1689349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Шта је проп уочио изучавајући бајке?</a:t>
            </a:r>
            <a:endParaRPr lang="sr-Latn-RS" dirty="0"/>
          </a:p>
        </p:txBody>
      </p:sp>
      <p:sp>
        <p:nvSpPr>
          <p:cNvPr id="3" name="Content Placeholder 2"/>
          <p:cNvSpPr>
            <a:spLocks noGrp="1"/>
          </p:cNvSpPr>
          <p:nvPr>
            <p:ph idx="1"/>
          </p:nvPr>
        </p:nvSpPr>
        <p:spPr>
          <a:xfrm>
            <a:off x="228600" y="1752600"/>
            <a:ext cx="8458200" cy="4953000"/>
          </a:xfrm>
        </p:spPr>
        <p:txBody>
          <a:bodyPr>
            <a:normAutofit fontScale="92500" lnSpcReduction="10000"/>
          </a:bodyPr>
          <a:lstStyle/>
          <a:p>
            <a:r>
              <a:rPr lang="sr-Cyrl-RS" dirty="0" smtClean="0"/>
              <a:t>Проп је приметио како је у бајци важно </a:t>
            </a:r>
            <a:r>
              <a:rPr lang="sr-Cyrl-RS" u="sng" dirty="0" smtClean="0"/>
              <a:t>шта</a:t>
            </a:r>
            <a:r>
              <a:rPr lang="sr-Cyrl-RS" dirty="0" smtClean="0"/>
              <a:t> неко ради, те да се радње у бајкама често понављају (одлазак јунака на пут, јунак се бори са противником, јунак се враћа кући са својом женом итд.)</a:t>
            </a:r>
          </a:p>
          <a:p>
            <a:r>
              <a:rPr lang="sr-Cyrl-RS" dirty="0" smtClean="0"/>
              <a:t>Такође је приметио да се у бајкама појављују ликови који увек врше исте функције, односно имају одређене улоге:</a:t>
            </a:r>
          </a:p>
          <a:p>
            <a:r>
              <a:rPr lang="sr-Cyrl-RS" dirty="0" smtClean="0"/>
              <a:t>Јунак (главни јунак, бори се против зла, оличење добра, често царев син)</a:t>
            </a:r>
          </a:p>
          <a:p>
            <a:r>
              <a:rPr lang="sr-Cyrl-RS" dirty="0" smtClean="0"/>
              <a:t>Противник (штеточина, непријатељ јунака)</a:t>
            </a:r>
          </a:p>
          <a:p>
            <a:r>
              <a:rPr lang="sr-Cyrl-RS" dirty="0" smtClean="0"/>
              <a:t>Даривалац(снабдева јунака чаробник средством)</a:t>
            </a:r>
          </a:p>
          <a:p>
            <a:r>
              <a:rPr lang="sr-Cyrl-RS" dirty="0" smtClean="0"/>
              <a:t>Помоћник (људска бића (мудраци), чудесна бића, животиње)</a:t>
            </a:r>
          </a:p>
          <a:p>
            <a:r>
              <a:rPr lang="sr-Cyrl-RS" dirty="0" smtClean="0"/>
              <a:t>Тражено лице (јунак га тражи - царева кћер)</a:t>
            </a:r>
          </a:p>
        </p:txBody>
      </p:sp>
    </p:spTree>
    <p:extLst>
      <p:ext uri="{BB962C8B-B14F-4D97-AF65-F5344CB8AC3E}">
        <p14:creationId xmlns:p14="http://schemas.microsoft.com/office/powerpoint/2010/main" val="1699647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Анализа усмене бајке </a:t>
            </a:r>
            <a:r>
              <a:rPr lang="sr-Cyrl-RS" i="1" dirty="0" smtClean="0"/>
              <a:t>златна јабука и девет пауница</a:t>
            </a:r>
            <a:endParaRPr lang="sr-Latn-RS" i="1" dirty="0"/>
          </a:p>
        </p:txBody>
      </p:sp>
      <p:sp>
        <p:nvSpPr>
          <p:cNvPr id="3" name="Content Placeholder 2"/>
          <p:cNvSpPr>
            <a:spLocks noGrp="1"/>
          </p:cNvSpPr>
          <p:nvPr>
            <p:ph idx="1"/>
          </p:nvPr>
        </p:nvSpPr>
        <p:spPr/>
        <p:txBody>
          <a:bodyPr>
            <a:normAutofit fontScale="92500" lnSpcReduction="10000"/>
          </a:bodyPr>
          <a:lstStyle/>
          <a:p>
            <a:r>
              <a:rPr lang="sr-Cyrl-RS" dirty="0" smtClean="0"/>
              <a:t>Бајка </a:t>
            </a:r>
            <a:r>
              <a:rPr lang="sr-Cyrl-RS" i="1" dirty="0" smtClean="0"/>
              <a:t>Златна јабука и девет пауница </a:t>
            </a:r>
            <a:r>
              <a:rPr lang="sr-Cyrl-RS" dirty="0" smtClean="0"/>
              <a:t>објављена је у делу „Српске народне приповетке“ 1853. године. Забележио ју је Вук Стефановић Караџић.</a:t>
            </a:r>
          </a:p>
          <a:p>
            <a:r>
              <a:rPr lang="sr-Cyrl-RS" dirty="0" smtClean="0"/>
              <a:t>Имајући у виду, све што смо до сада изложили, започећемо анализу народне бајке </a:t>
            </a:r>
            <a:r>
              <a:rPr lang="sr-Cyrl-RS" i="1" dirty="0" smtClean="0"/>
              <a:t>Златна јабука и девет пауница. </a:t>
            </a:r>
            <a:endParaRPr lang="sr-Cyrl-RS" dirty="0"/>
          </a:p>
          <a:p>
            <a:r>
              <a:rPr lang="sr-Cyrl-RS" dirty="0" smtClean="0"/>
              <a:t>Бајку можете пронаћи на сајту Школе.</a:t>
            </a:r>
          </a:p>
          <a:p>
            <a:r>
              <a:rPr lang="sr-Cyrl-RS" dirty="0" smtClean="0"/>
              <a:t>На следећем линку можете и одслушати аудио верзију бајке: </a:t>
            </a:r>
          </a:p>
          <a:p>
            <a:endParaRPr lang="sr-Cyrl-RS" i="1" dirty="0"/>
          </a:p>
          <a:p>
            <a:endParaRPr lang="sr-Cyrl-RS" i="1" dirty="0" smtClean="0"/>
          </a:p>
          <a:p>
            <a:r>
              <a:rPr lang="sr-Latn-RS" i="1" dirty="0" smtClean="0"/>
              <a:t>https</a:t>
            </a:r>
            <a:r>
              <a:rPr lang="sr-Latn-RS" i="1" dirty="0"/>
              <a:t>://www.youtube.com/watch?v=JP295O4nBmw</a:t>
            </a:r>
            <a:endParaRPr lang="sr-Cyrl-RS" i="1" dirty="0" smtClean="0"/>
          </a:p>
          <a:p>
            <a:endParaRPr lang="sr-Latn-RS" dirty="0"/>
          </a:p>
        </p:txBody>
      </p:sp>
    </p:spTree>
    <p:extLst>
      <p:ext uri="{BB962C8B-B14F-4D97-AF65-F5344CB8AC3E}">
        <p14:creationId xmlns:p14="http://schemas.microsoft.com/office/powerpoint/2010/main" val="3427060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dirty="0" smtClean="0"/>
              <a:t>КАКО ЧИТАТИ књижевна дела?</a:t>
            </a:r>
            <a:endParaRPr lang="sr-Latn-RS" dirty="0"/>
          </a:p>
        </p:txBody>
      </p:sp>
      <p:sp>
        <p:nvSpPr>
          <p:cNvPr id="3" name="Content Placeholder 2"/>
          <p:cNvSpPr>
            <a:spLocks noGrp="1"/>
          </p:cNvSpPr>
          <p:nvPr>
            <p:ph idx="1"/>
          </p:nvPr>
        </p:nvSpPr>
        <p:spPr>
          <a:xfrm>
            <a:off x="457200" y="1219200"/>
            <a:ext cx="5181600" cy="5334000"/>
          </a:xfrm>
        </p:spPr>
        <p:txBody>
          <a:bodyPr>
            <a:normAutofit fontScale="77500" lnSpcReduction="20000"/>
          </a:bodyPr>
          <a:lstStyle/>
          <a:p>
            <a:r>
              <a:rPr lang="sr-Cyrl-RS" dirty="0" smtClean="0"/>
              <a:t>Да бисмо дело памтили дуже након читања, можемо користити технику читања са „оловком у руци“. То значи да, док читате дела, водите сопствени дневник читања у који ћете записивати најзначајније догађаје, карактеристике ликова, ваша лична запажања. На овај начин вежбате сопствену моћ запажања, раздвајате неважно од важног, те дуго памтите радњу дела. </a:t>
            </a:r>
          </a:p>
          <a:p>
            <a:r>
              <a:rPr lang="sr-Cyrl-RS" dirty="0" smtClean="0"/>
              <a:t>Пратите ваше емоције док читате. Осећања која градимо на основу прочитаног могу нам помоћи да се лакше присетимо представљених догађаја.</a:t>
            </a:r>
          </a:p>
          <a:p>
            <a:r>
              <a:rPr lang="sr-Cyrl-RS" dirty="0" smtClean="0"/>
              <a:t>Постављајте себи питања, претпостављајте док читате, те на крају забележите своја предвиђања која су се обистинила. Истакните делове који су вас посебно зачудили, изненадили, усрећили, растужили...</a:t>
            </a:r>
            <a:endParaRPr lang="sr-Latn-R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800" y="1295400"/>
            <a:ext cx="2857500" cy="2857500"/>
          </a:xfrm>
          <a:prstGeom prst="rect">
            <a:avLst/>
          </a:prstGeom>
        </p:spPr>
      </p:pic>
    </p:spTree>
    <p:extLst>
      <p:ext uri="{BB962C8B-B14F-4D97-AF65-F5344CB8AC3E}">
        <p14:creationId xmlns:p14="http://schemas.microsoft.com/office/powerpoint/2010/main" val="1943190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Истраживачки задаци</a:t>
            </a:r>
            <a:endParaRPr lang="sr-Latn-RS" dirty="0"/>
          </a:p>
        </p:txBody>
      </p:sp>
      <p:sp>
        <p:nvSpPr>
          <p:cNvPr id="3" name="Content Placeholder 2"/>
          <p:cNvSpPr>
            <a:spLocks noGrp="1"/>
          </p:cNvSpPr>
          <p:nvPr>
            <p:ph idx="1"/>
          </p:nvPr>
        </p:nvSpPr>
        <p:spPr/>
        <p:txBody>
          <a:bodyPr/>
          <a:lstStyle/>
          <a:p>
            <a:r>
              <a:rPr lang="sr-Cyrl-RS" dirty="0" smtClean="0"/>
              <a:t>Прочитајте бајку, а потом одговорите на следећа питања:</a:t>
            </a:r>
          </a:p>
          <a:p>
            <a:endParaRPr lang="sr-Cyrl-RS" dirty="0"/>
          </a:p>
          <a:p>
            <a:endParaRPr lang="sr-Latn-RS" dirty="0"/>
          </a:p>
        </p:txBody>
      </p:sp>
      <p:sp>
        <p:nvSpPr>
          <p:cNvPr id="4" name="Flowchart: Punched Tape 3"/>
          <p:cNvSpPr/>
          <p:nvPr/>
        </p:nvSpPr>
        <p:spPr>
          <a:xfrm>
            <a:off x="762000" y="2286000"/>
            <a:ext cx="5715000" cy="3200400"/>
          </a:xfrm>
          <a:prstGeom prst="flowChartPunchedTap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Cyrl-RS" u="sng" dirty="0"/>
              <a:t>Прва група: </a:t>
            </a:r>
          </a:p>
          <a:p>
            <a:r>
              <a:rPr lang="sr-Cyrl-RS" dirty="0"/>
              <a:t>1. Које одлике усмене бајке препознајете у бајци </a:t>
            </a:r>
            <a:r>
              <a:rPr lang="sr-Cyrl-RS" i="1" dirty="0"/>
              <a:t>Златна јабука и девет пауница</a:t>
            </a:r>
            <a:r>
              <a:rPr lang="sr-Cyrl-RS" dirty="0"/>
              <a:t>? Наведите их и објасните.</a:t>
            </a:r>
          </a:p>
          <a:p>
            <a:r>
              <a:rPr lang="sr-Cyrl-RS" dirty="0"/>
              <a:t>2. За чим јунак у бајци трага? Како јунак започиње своје путовање?</a:t>
            </a:r>
          </a:p>
        </p:txBody>
      </p:sp>
    </p:spTree>
    <p:extLst>
      <p:ext uri="{BB962C8B-B14F-4D97-AF65-F5344CB8AC3E}">
        <p14:creationId xmlns:p14="http://schemas.microsoft.com/office/powerpoint/2010/main" val="4040447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unched Tape 4"/>
          <p:cNvSpPr/>
          <p:nvPr/>
        </p:nvSpPr>
        <p:spPr>
          <a:xfrm>
            <a:off x="1123334" y="14748"/>
            <a:ext cx="7010400" cy="3696929"/>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Cyrl-RS" u="sng" dirty="0">
                <a:solidFill>
                  <a:schemeClr val="tx1"/>
                </a:solidFill>
              </a:rPr>
              <a:t>Друга група:</a:t>
            </a:r>
          </a:p>
          <a:p>
            <a:r>
              <a:rPr lang="sr-Cyrl-RS" dirty="0">
                <a:solidFill>
                  <a:schemeClr val="tx1"/>
                </a:solidFill>
              </a:rPr>
              <a:t>1. Ко је главни јунак бајке? По чему се он разликује од своје браће? Шта сазнајемо о њему на основу његових поступака? Наведите примере који поткрепљују ваша запажања. </a:t>
            </a:r>
          </a:p>
          <a:p>
            <a:r>
              <a:rPr lang="sr-Cyrl-RS" dirty="0">
                <a:solidFill>
                  <a:schemeClr val="tx1"/>
                </a:solidFill>
              </a:rPr>
              <a:t>2. Ко помаже злобној браћи да напакосте најмлађем царевићу? Шта се дешава са поменутим помоћником? Коју одлику усмене бајке препознајемо у начину на који се кажњавају издајници у овој бајци?</a:t>
            </a:r>
          </a:p>
        </p:txBody>
      </p:sp>
      <p:sp>
        <p:nvSpPr>
          <p:cNvPr id="6" name="Flowchart: Punched Tape 5"/>
          <p:cNvSpPr/>
          <p:nvPr/>
        </p:nvSpPr>
        <p:spPr>
          <a:xfrm>
            <a:off x="762000" y="3505200"/>
            <a:ext cx="8116529" cy="2971800"/>
          </a:xfrm>
          <a:prstGeom prst="flowChartPunchedTap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r-Cyrl-RS" dirty="0">
              <a:solidFill>
                <a:schemeClr val="tx1"/>
              </a:solidFill>
            </a:endParaRPr>
          </a:p>
          <a:p>
            <a:r>
              <a:rPr lang="sr-Cyrl-RS" u="sng" dirty="0">
                <a:solidFill>
                  <a:schemeClr val="tx1"/>
                </a:solidFill>
              </a:rPr>
              <a:t>Трећа група:</a:t>
            </a:r>
          </a:p>
          <a:p>
            <a:pPr marL="571500" indent="-457200">
              <a:buFont typeface="+mj-lt"/>
              <a:buAutoNum type="arabicPeriod"/>
            </a:pPr>
            <a:r>
              <a:rPr lang="sr-Cyrl-RS" dirty="0">
                <a:solidFill>
                  <a:schemeClr val="tx1"/>
                </a:solidFill>
              </a:rPr>
              <a:t>Шта баба царица жели од младог царевића? Која је њена улога у бајци? </a:t>
            </a:r>
          </a:p>
          <a:p>
            <a:pPr marL="571500" indent="-457200">
              <a:buFont typeface="+mj-lt"/>
              <a:buAutoNum type="arabicPeriod"/>
            </a:pPr>
            <a:r>
              <a:rPr lang="sr-Cyrl-RS" dirty="0">
                <a:solidFill>
                  <a:schemeClr val="tx1"/>
                </a:solidFill>
              </a:rPr>
              <a:t>Ко полази на пут са нашим јунаком? </a:t>
            </a:r>
          </a:p>
          <a:p>
            <a:pPr marL="571500" indent="-457200">
              <a:buFont typeface="+mj-lt"/>
              <a:buAutoNum type="arabicPeriod"/>
            </a:pPr>
            <a:r>
              <a:rPr lang="sr-Cyrl-RS" dirty="0">
                <a:solidFill>
                  <a:schemeClr val="tx1"/>
                </a:solidFill>
              </a:rPr>
              <a:t>Како разумевате пауничину поруку царевићу (Смакни горњи клин на доњи па ћеш ме онда наћи?)</a:t>
            </a:r>
          </a:p>
        </p:txBody>
      </p:sp>
    </p:spTree>
    <p:extLst>
      <p:ext uri="{BB962C8B-B14F-4D97-AF65-F5344CB8AC3E}">
        <p14:creationId xmlns:p14="http://schemas.microsoft.com/office/powerpoint/2010/main" val="3627944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433849" y="0"/>
            <a:ext cx="8610600" cy="2286000"/>
          </a:xfrm>
          <a:prstGeom prst="flowChartPunchedTap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Cyrl-RS" u="sng" dirty="0">
                <a:solidFill>
                  <a:schemeClr val="tx1"/>
                </a:solidFill>
              </a:rPr>
              <a:t>Четврта група:</a:t>
            </a:r>
          </a:p>
          <a:p>
            <a:pPr marL="114300" indent="0">
              <a:buNone/>
            </a:pPr>
            <a:r>
              <a:rPr lang="sr-Cyrl-RS" dirty="0">
                <a:solidFill>
                  <a:schemeClr val="tx1"/>
                </a:solidFill>
              </a:rPr>
              <a:t> Наведите све помагаче у бајци. Опишите ситуације у којима се они појављују, те објасните како утичу на развој догађаја у бајци</a:t>
            </a:r>
            <a:r>
              <a:rPr lang="sr-Cyrl-RS" dirty="0" smtClean="0">
                <a:solidFill>
                  <a:schemeClr val="tx1"/>
                </a:solidFill>
              </a:rPr>
              <a:t>.</a:t>
            </a:r>
          </a:p>
        </p:txBody>
      </p:sp>
      <p:sp>
        <p:nvSpPr>
          <p:cNvPr id="5" name="Flowchart: Punched Tape 4"/>
          <p:cNvSpPr/>
          <p:nvPr/>
        </p:nvSpPr>
        <p:spPr>
          <a:xfrm>
            <a:off x="1265904" y="1965223"/>
            <a:ext cx="6946490" cy="2362200"/>
          </a:xfrm>
          <a:prstGeom prst="flowChartPunchedTap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r-Cyrl-RS" u="sng" dirty="0">
              <a:solidFill>
                <a:schemeClr val="tx1"/>
              </a:solidFill>
            </a:endParaRPr>
          </a:p>
          <a:p>
            <a:r>
              <a:rPr lang="sr-Cyrl-RS" u="sng" dirty="0">
                <a:solidFill>
                  <a:schemeClr val="tx1"/>
                </a:solidFill>
              </a:rPr>
              <a:t>Пета група:</a:t>
            </a:r>
          </a:p>
          <a:p>
            <a:pPr marL="114300" indent="0">
              <a:buNone/>
            </a:pPr>
            <a:r>
              <a:rPr lang="sr-Cyrl-RS" dirty="0">
                <a:solidFill>
                  <a:schemeClr val="tx1"/>
                </a:solidFill>
              </a:rPr>
              <a:t> У бајци препознајемо две приче које су повезане истим мотивом. Које су то две главне приче и који моменат представља заплет сваке од њих? Који мотив их повезује?</a:t>
            </a:r>
          </a:p>
        </p:txBody>
      </p:sp>
      <p:sp>
        <p:nvSpPr>
          <p:cNvPr id="6" name="Flowchart: Punched Tape 5"/>
          <p:cNvSpPr/>
          <p:nvPr/>
        </p:nvSpPr>
        <p:spPr>
          <a:xfrm>
            <a:off x="433849" y="4038600"/>
            <a:ext cx="7778545" cy="25908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r-Cyrl-RS" dirty="0">
              <a:solidFill>
                <a:schemeClr val="tx1"/>
              </a:solidFill>
            </a:endParaRPr>
          </a:p>
          <a:p>
            <a:r>
              <a:rPr lang="sr-Cyrl-RS" u="sng" dirty="0">
                <a:solidFill>
                  <a:schemeClr val="tx1"/>
                </a:solidFill>
              </a:rPr>
              <a:t>Шеста група:</a:t>
            </a:r>
          </a:p>
          <a:p>
            <a:pPr marL="114300" indent="0">
              <a:buNone/>
            </a:pPr>
            <a:r>
              <a:rPr lang="sr-Cyrl-RS" dirty="0">
                <a:solidFill>
                  <a:schemeClr val="tx1"/>
                </a:solidFill>
              </a:rPr>
              <a:t>Пре него што ће отићи у шетњу, царица поставља забрану јунаку. Која је то забрана? Шта се дешава након што јунак ипак крши забрану? Размислите, шта је то што је нагнало јунака, да, упркос упозорењу, не послуша своју жену</a:t>
            </a:r>
            <a:r>
              <a:rPr lang="sr-Cyrl-RS" dirty="0" smtClean="0">
                <a:solidFill>
                  <a:schemeClr val="tx1"/>
                </a:solidFill>
              </a:rPr>
              <a:t>.</a:t>
            </a:r>
          </a:p>
          <a:p>
            <a:pPr marL="114300" indent="0">
              <a:buNone/>
            </a:pPr>
            <a:r>
              <a:rPr lang="sr-Cyrl-RS" dirty="0" smtClean="0">
                <a:solidFill>
                  <a:schemeClr val="tx1"/>
                </a:solidFill>
              </a:rPr>
              <a:t>Које особине поседује девојка-пауница? Наведите примере који поткрепљују ваша запажања.</a:t>
            </a:r>
            <a:endParaRPr lang="sr-Latn-RS" dirty="0">
              <a:solidFill>
                <a:schemeClr val="tx1"/>
              </a:solidFill>
            </a:endParaRPr>
          </a:p>
        </p:txBody>
      </p:sp>
    </p:spTree>
    <p:extLst>
      <p:ext uri="{BB962C8B-B14F-4D97-AF65-F5344CB8AC3E}">
        <p14:creationId xmlns:p14="http://schemas.microsoft.com/office/powerpoint/2010/main" val="3165157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УСМЕНА/ НАРОДНА БАЈКА – дефиниција жанра</a:t>
            </a:r>
            <a:endParaRPr lang="sr-Latn-RS" dirty="0"/>
          </a:p>
        </p:txBody>
      </p:sp>
      <p:sp>
        <p:nvSpPr>
          <p:cNvPr id="3" name="Content Placeholder 2"/>
          <p:cNvSpPr>
            <a:spLocks noGrp="1"/>
          </p:cNvSpPr>
          <p:nvPr>
            <p:ph idx="1"/>
          </p:nvPr>
        </p:nvSpPr>
        <p:spPr/>
        <p:txBody>
          <a:bodyPr/>
          <a:lstStyle/>
          <a:p>
            <a:r>
              <a:rPr lang="sr-Cyrl-RS" dirty="0" smtClean="0"/>
              <a:t>Бајка „Златна јабука и девет пауница“ је народна бајка, тако да овај час почињемо дефиницијом жанра.</a:t>
            </a:r>
          </a:p>
          <a:p>
            <a:r>
              <a:rPr lang="sr-Cyrl-RS" dirty="0" smtClean="0"/>
              <a:t>Усмена/ народна бајка јесте вишеепизодична прича у којој се збивања нижу хронолошки уобличена, према устаљеним композиционим обрасцима, а карактерише је елеменат чудесног.</a:t>
            </a:r>
          </a:p>
          <a:p>
            <a:r>
              <a:rPr lang="sr-Cyrl-RS" dirty="0" smtClean="0"/>
              <a:t>Композиција бајке заснива се, на ликовима (јунацима) и збивању, које се одвија у времену и простору.</a:t>
            </a:r>
          </a:p>
          <a:p>
            <a:endParaRPr lang="sr-Cyrl-RS" dirty="0" smtClean="0"/>
          </a:p>
        </p:txBody>
      </p:sp>
    </p:spTree>
    <p:extLst>
      <p:ext uri="{BB962C8B-B14F-4D97-AF65-F5344CB8AC3E}">
        <p14:creationId xmlns:p14="http://schemas.microsoft.com/office/powerpoint/2010/main" val="24819753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unched Tape 4"/>
          <p:cNvSpPr/>
          <p:nvPr/>
        </p:nvSpPr>
        <p:spPr>
          <a:xfrm>
            <a:off x="381000" y="304800"/>
            <a:ext cx="8077200" cy="2133600"/>
          </a:xfrm>
          <a:prstGeom prst="flowChartPunchedTap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u="sng" dirty="0" smtClean="0"/>
              <a:t>Седма група:</a:t>
            </a:r>
          </a:p>
          <a:p>
            <a:pPr algn="ctr"/>
            <a:r>
              <a:rPr lang="sr-Cyrl-RS" dirty="0" smtClean="0"/>
              <a:t>Колико пута царевић креће на путовање у бајци? Шта га мотивише да на та путовања крене? Које препреке мора да пређе у тим ситуацијама? Чиме бива награђен када препреке савлада? Наведите ситуације како бисте поткрепили ваше одговоре. </a:t>
            </a:r>
            <a:endParaRPr lang="sr-Latn-RS" dirty="0"/>
          </a:p>
        </p:txBody>
      </p:sp>
      <p:sp>
        <p:nvSpPr>
          <p:cNvPr id="6" name="Flowchart: Punched Tape 5"/>
          <p:cNvSpPr/>
          <p:nvPr/>
        </p:nvSpPr>
        <p:spPr>
          <a:xfrm>
            <a:off x="457200" y="2590800"/>
            <a:ext cx="7772400" cy="2667000"/>
          </a:xfrm>
          <a:prstGeom prst="flowChartPunchedTap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u="sng" dirty="0" smtClean="0"/>
              <a:t>Осма група:</a:t>
            </a:r>
          </a:p>
          <a:p>
            <a:pPr algn="ctr"/>
            <a:r>
              <a:rPr lang="sr-Cyrl-RS" dirty="0" smtClean="0"/>
              <a:t>Колико пута се тип „зле бабе“ јавља у бајци?  Наведите те ситуације. Присетите се епизоде у којој јунак служи код бабе како би добио коња. Шта носи карактер чудесног у овом сегменту бајке? Којег коња јунак бира и зашто?</a:t>
            </a:r>
            <a:endParaRPr lang="sr-Latn-RS" dirty="0"/>
          </a:p>
        </p:txBody>
      </p:sp>
    </p:spTree>
    <p:extLst>
      <p:ext uri="{BB962C8B-B14F-4D97-AF65-F5344CB8AC3E}">
        <p14:creationId xmlns:p14="http://schemas.microsoft.com/office/powerpoint/2010/main" val="459485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457200" y="304800"/>
            <a:ext cx="8305800" cy="25908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u="sng" dirty="0" smtClean="0">
                <a:solidFill>
                  <a:schemeClr val="tx1"/>
                </a:solidFill>
              </a:rPr>
              <a:t>Девета група („стари“ студенти):</a:t>
            </a:r>
          </a:p>
          <a:p>
            <a:pPr algn="ctr"/>
            <a:r>
              <a:rPr lang="sr-Cyrl-RS" dirty="0" smtClean="0">
                <a:solidFill>
                  <a:schemeClr val="tx1"/>
                </a:solidFill>
              </a:rPr>
              <a:t>Која чаробна средства царевић добија од животиња које среће током свог путовања и како су му она касније помогла? Које животиње су у питању? Шта мислите, зашто се баш  ове животиње помињу у бајци? Које људске особине оне симболишу? </a:t>
            </a:r>
            <a:endParaRPr lang="sr-Latn-RS" dirty="0">
              <a:solidFill>
                <a:schemeClr val="tx1"/>
              </a:solidFill>
            </a:endParaRPr>
          </a:p>
        </p:txBody>
      </p:sp>
      <p:sp>
        <p:nvSpPr>
          <p:cNvPr id="6" name="Flowchart: Process 5"/>
          <p:cNvSpPr/>
          <p:nvPr/>
        </p:nvSpPr>
        <p:spPr>
          <a:xfrm>
            <a:off x="457200" y="2895600"/>
            <a:ext cx="8305800" cy="3581400"/>
          </a:xfrm>
          <a:prstGeom prst="flowChartProcess">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dirty="0"/>
              <a:t> ПИТАЊА ЗА СВЕ ГРУПЕ</a:t>
            </a:r>
            <a:r>
              <a:rPr lang="sr-Cyrl-RS" dirty="0" smtClean="0"/>
              <a:t>:</a:t>
            </a:r>
          </a:p>
          <a:p>
            <a:pPr algn="ctr"/>
            <a:endParaRPr lang="sr-Cyrl-RS" dirty="0"/>
          </a:p>
          <a:p>
            <a:pPr algn="ctr"/>
            <a:endParaRPr lang="sr-Cyrl-RS" dirty="0"/>
          </a:p>
          <a:p>
            <a:pPr algn="ctr"/>
            <a:r>
              <a:rPr lang="sr-Cyrl-RS" dirty="0" smtClean="0"/>
              <a:t>1. КО </a:t>
            </a:r>
            <a:r>
              <a:rPr lang="sr-Cyrl-RS" dirty="0"/>
              <a:t>СУ ПРЕДСТАВНИЦИ ДОБРА У ОВОЈ БАЈЦИ? КОЈИ ЛИКОВИ РЕПРЕЗЕНТУЈУ ЗЛО?</a:t>
            </a:r>
          </a:p>
          <a:p>
            <a:pPr algn="ctr"/>
            <a:r>
              <a:rPr lang="sr-Cyrl-RS" dirty="0" smtClean="0"/>
              <a:t>2. НАВЕДИТЕ ОСНОВНЕ ПОРУКЕ БАЈКЕ.</a:t>
            </a:r>
          </a:p>
          <a:p>
            <a:pPr algn="ctr"/>
            <a:r>
              <a:rPr lang="sr-Cyrl-RS" dirty="0" smtClean="0"/>
              <a:t>3. ШТА БИСТЕ НАВЕЛИ КАО ТЕМУ БАЈКЕ?</a:t>
            </a:r>
            <a:endParaRPr lang="sr-Cyrl-RS" dirty="0"/>
          </a:p>
          <a:p>
            <a:pPr algn="ctr"/>
            <a:endParaRPr lang="sr-Cyrl-RS" dirty="0" smtClean="0">
              <a:solidFill>
                <a:schemeClr val="bg1"/>
              </a:solidFill>
            </a:endParaRPr>
          </a:p>
        </p:txBody>
      </p:sp>
    </p:spTree>
    <p:extLst>
      <p:ext uri="{BB962C8B-B14F-4D97-AF65-F5344CB8AC3E}">
        <p14:creationId xmlns:p14="http://schemas.microsoft.com/office/powerpoint/2010/main" val="814517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Рок за предају задатака је 14. 3. 2021.</a:t>
            </a:r>
            <a:endParaRPr lang="sr-Latn-RS" dirty="0"/>
          </a:p>
        </p:txBody>
      </p:sp>
      <p:sp>
        <p:nvSpPr>
          <p:cNvPr id="3" name="Content Placeholder 2"/>
          <p:cNvSpPr>
            <a:spLocks noGrp="1"/>
          </p:cNvSpPr>
          <p:nvPr>
            <p:ph idx="1"/>
          </p:nvPr>
        </p:nvSpPr>
        <p:spPr/>
        <p:txBody>
          <a:bodyPr>
            <a:normAutofit fontScale="85000" lnSpcReduction="20000"/>
          </a:bodyPr>
          <a:lstStyle/>
          <a:p>
            <a:r>
              <a:rPr lang="sr-Cyrl-RS" dirty="0" smtClean="0"/>
              <a:t>Суштина оваквих задатака јесте читање, те разумевање прочитаног.</a:t>
            </a:r>
          </a:p>
          <a:p>
            <a:r>
              <a:rPr lang="sr-Cyrl-RS" dirty="0" smtClean="0"/>
              <a:t>Задатке радите самостално, а одговоре пишите пуном реченицом. Ове задатке ћемо бодовати, зато је веома важно да дате све од себе како бисте одговорили на питања.</a:t>
            </a:r>
          </a:p>
          <a:p>
            <a:r>
              <a:rPr lang="sr-Cyrl-RS" dirty="0" smtClean="0"/>
              <a:t>Уколико вам је нешто нејасно, јавите се како бисмо разрешили све дилеме(</a:t>
            </a:r>
            <a:r>
              <a:rPr lang="sr-Latn-RS" dirty="0" smtClean="0">
                <a:hlinkClick r:id="rId2"/>
              </a:rPr>
              <a:t>jelena.kukic07</a:t>
            </a:r>
            <a:r>
              <a:rPr lang="en-US" dirty="0" smtClean="0">
                <a:hlinkClick r:id="rId2"/>
              </a:rPr>
              <a:t>@gmail.com</a:t>
            </a:r>
            <a:r>
              <a:rPr lang="sr-Cyrl-RS" dirty="0" smtClean="0"/>
              <a:t>)</a:t>
            </a:r>
            <a:r>
              <a:rPr lang="en-US" dirty="0" smtClean="0"/>
              <a:t>.</a:t>
            </a:r>
            <a:endParaRPr lang="sr-Cyrl-RS" dirty="0" smtClean="0"/>
          </a:p>
          <a:p>
            <a:r>
              <a:rPr lang="sr-Cyrl-RS" dirty="0" smtClean="0"/>
              <a:t>Када ми пошаљете Ваша решења, од најбољих одговора направићемо документ, који ће потом бити прослеђен свим студентима. </a:t>
            </a:r>
            <a:r>
              <a:rPr lang="sr-Cyrl-RS" smtClean="0"/>
              <a:t>На овај начин, анализа бајке биће доступна свима, те вам може олакшати припрему за колоквијум, односно испит.</a:t>
            </a:r>
            <a:endParaRPr lang="sr-Cyrl-RS" dirty="0" smtClean="0"/>
          </a:p>
          <a:p>
            <a:pPr marL="114300" indent="0">
              <a:buNone/>
            </a:pPr>
            <a:r>
              <a:rPr lang="sr-Cyrl-RS" dirty="0"/>
              <a:t> </a:t>
            </a:r>
            <a:r>
              <a:rPr lang="sr-Cyrl-RS" dirty="0" smtClean="0"/>
              <a:t> </a:t>
            </a:r>
          </a:p>
          <a:p>
            <a:pPr marL="114300" indent="0">
              <a:buNone/>
            </a:pPr>
            <a:r>
              <a:rPr lang="sr-Cyrl-RS" dirty="0" smtClean="0"/>
              <a:t>Хвала Вам</a:t>
            </a:r>
            <a:r>
              <a:rPr lang="en-US" dirty="0" smtClean="0"/>
              <a:t> </a:t>
            </a:r>
            <a:r>
              <a:rPr lang="sr-Cyrl-RS" dirty="0" smtClean="0"/>
              <a:t>на пажњи!</a:t>
            </a:r>
          </a:p>
          <a:p>
            <a:pPr marL="114300" indent="0">
              <a:buNone/>
            </a:pPr>
            <a:r>
              <a:rPr lang="sr-Cyrl-RS" dirty="0" smtClean="0"/>
              <a:t>Срећно!</a:t>
            </a:r>
          </a:p>
          <a:p>
            <a:pPr marL="114300" indent="0">
              <a:buNone/>
            </a:pPr>
            <a:endParaRPr lang="sr-Latn-RS" dirty="0"/>
          </a:p>
        </p:txBody>
      </p:sp>
      <p:sp>
        <p:nvSpPr>
          <p:cNvPr id="4" name="Smiley Face 3"/>
          <p:cNvSpPr/>
          <p:nvPr/>
        </p:nvSpPr>
        <p:spPr>
          <a:xfrm>
            <a:off x="4267200" y="5105400"/>
            <a:ext cx="914400" cy="1066800"/>
          </a:xfrm>
          <a:prstGeom prst="smileyFac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p>
        </p:txBody>
      </p:sp>
    </p:spTree>
    <p:extLst>
      <p:ext uri="{BB962C8B-B14F-4D97-AF65-F5344CB8AC3E}">
        <p14:creationId xmlns:p14="http://schemas.microsoft.com/office/powerpoint/2010/main" val="1661661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5562600" cy="5897563"/>
          </a:xfrm>
        </p:spPr>
        <p:txBody>
          <a:bodyPr/>
          <a:lstStyle/>
          <a:p>
            <a:r>
              <a:rPr lang="sr-Cyrl-RS" dirty="0" smtClean="0"/>
              <a:t>Догађаји се нижу хронолошки (по правилу), линеарно. </a:t>
            </a:r>
            <a:r>
              <a:rPr lang="sr-Cyrl-RS" u="sng" dirty="0" smtClean="0"/>
              <a:t>Време збивања је ПРОШЛО</a:t>
            </a:r>
            <a:r>
              <a:rPr lang="sr-Cyrl-RS" dirty="0" smtClean="0"/>
              <a:t>, није историјски ситуирано.</a:t>
            </a:r>
          </a:p>
          <a:p>
            <a:r>
              <a:rPr lang="sr-Cyrl-RS" u="sng" dirty="0" smtClean="0"/>
              <a:t>ЛИКОВИ </a:t>
            </a:r>
            <a:r>
              <a:rPr lang="sr-Cyrl-RS" dirty="0" smtClean="0"/>
              <a:t>су претежно неименовани, карактерише их пол, занимање, социјални и породични статус, узраст. (некакав човек, жена, човек, змија, гавран, газда, змијињи цар, син, отац, муж...)</a:t>
            </a:r>
          </a:p>
        </p:txBody>
      </p:sp>
      <p:sp>
        <p:nvSpPr>
          <p:cNvPr id="4" name="Flowchart: Data 3"/>
          <p:cNvSpPr/>
          <p:nvPr/>
        </p:nvSpPr>
        <p:spPr>
          <a:xfrm>
            <a:off x="3124200" y="4191000"/>
            <a:ext cx="6629400" cy="2438400"/>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dirty="0" smtClean="0">
                <a:solidFill>
                  <a:srgbClr val="FF0000"/>
                </a:solidFill>
              </a:rPr>
              <a:t>Честа су ПОНАВЉАЊА И ПАРАЛЕЛИЗАМ ДЕЛОВА!</a:t>
            </a:r>
          </a:p>
          <a:p>
            <a:pPr algn="ctr"/>
            <a:r>
              <a:rPr lang="sr-Cyrl-RS" dirty="0" smtClean="0">
                <a:solidFill>
                  <a:srgbClr val="FF0000"/>
                </a:solidFill>
              </a:rPr>
              <a:t>РАСПЛЕТ је увек срећан.</a:t>
            </a:r>
            <a:endParaRPr lang="sr-Latn-RS" dirty="0">
              <a:solidFill>
                <a:srgbClr val="FF0000"/>
              </a:solidFill>
            </a:endParaRPr>
          </a:p>
        </p:txBody>
      </p:sp>
    </p:spTree>
    <p:extLst>
      <p:ext uri="{BB962C8B-B14F-4D97-AF65-F5344CB8AC3E}">
        <p14:creationId xmlns:p14="http://schemas.microsoft.com/office/powerpoint/2010/main" val="2800998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60672" cy="1039427"/>
          </a:xfrm>
        </p:spPr>
        <p:txBody>
          <a:bodyPr/>
          <a:lstStyle/>
          <a:p>
            <a:r>
              <a:rPr lang="sr-Cyrl-RS" dirty="0" smtClean="0"/>
              <a:t>Бајка – мит </a:t>
            </a:r>
            <a:endParaRPr lang="sr-Latn-RS" dirty="0"/>
          </a:p>
        </p:txBody>
      </p:sp>
      <p:sp>
        <p:nvSpPr>
          <p:cNvPr id="3" name="Content Placeholder 2"/>
          <p:cNvSpPr>
            <a:spLocks noGrp="1"/>
          </p:cNvSpPr>
          <p:nvPr>
            <p:ph idx="1"/>
          </p:nvPr>
        </p:nvSpPr>
        <p:spPr>
          <a:xfrm>
            <a:off x="152400" y="914400"/>
            <a:ext cx="8305800" cy="4983163"/>
          </a:xfrm>
        </p:spPr>
        <p:txBody>
          <a:bodyPr>
            <a:normAutofit/>
          </a:bodyPr>
          <a:lstStyle/>
          <a:p>
            <a:r>
              <a:rPr lang="sr-Cyrl-RS" dirty="0" smtClean="0"/>
              <a:t>Усмену бајку истраживачи често доводе у везу са митом</a:t>
            </a:r>
            <a:r>
              <a:rPr lang="sr-Cyrl-RS" b="1" dirty="0" smtClean="0"/>
              <a:t>. Мит </a:t>
            </a:r>
            <a:r>
              <a:rPr lang="sr-Cyrl-RS" dirty="0" smtClean="0"/>
              <a:t>је света истина која се доводи у везу са временом пре настанка света, пре почетка историје. Мит упућује на другачији свет у којем живе нељудски/ надљудски јунаци (пр. Први богови творци).</a:t>
            </a:r>
          </a:p>
          <a:p>
            <a:r>
              <a:rPr lang="sr-Cyrl-RS" dirty="0" smtClean="0"/>
              <a:t>Бајка припада домену </a:t>
            </a:r>
            <a:r>
              <a:rPr lang="sr-Cyrl-RS" u="sng" dirty="0" smtClean="0"/>
              <a:t>профаног (свакодневног</a:t>
            </a:r>
            <a:r>
              <a:rPr lang="sr-Cyrl-RS" dirty="0" smtClean="0"/>
              <a:t>). </a:t>
            </a:r>
            <a:r>
              <a:rPr lang="sr-Cyrl-RS" u="sng" dirty="0" smtClean="0"/>
              <a:t>То је прича која се одвија у неодређеној, најчешће давној прошлости, у људском, надљудском и нељудском свету демона, животиња, чудесних бића. Свет бајке је чудесан свет, бајковит свет.</a:t>
            </a:r>
          </a:p>
          <a:p>
            <a:endParaRPr lang="sr-Latn-RS" dirty="0"/>
          </a:p>
        </p:txBody>
      </p:sp>
      <p:sp>
        <p:nvSpPr>
          <p:cNvPr id="4" name="Up Ribbon 3"/>
          <p:cNvSpPr/>
          <p:nvPr/>
        </p:nvSpPr>
        <p:spPr>
          <a:xfrm>
            <a:off x="3352800" y="5105400"/>
            <a:ext cx="5791200" cy="1600200"/>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dirty="0" smtClean="0">
                <a:solidFill>
                  <a:srgbClr val="FF0000"/>
                </a:solidFill>
              </a:rPr>
              <a:t>Чудесно се прихвата без страха и чуђења као нормалан део света бајке!</a:t>
            </a:r>
            <a:endParaRPr lang="sr-Latn-RS" dirty="0">
              <a:solidFill>
                <a:srgbClr val="FF0000"/>
              </a:solidFill>
            </a:endParaRPr>
          </a:p>
        </p:txBody>
      </p:sp>
    </p:spTree>
    <p:extLst>
      <p:ext uri="{BB962C8B-B14F-4D97-AF65-F5344CB8AC3E}">
        <p14:creationId xmlns:p14="http://schemas.microsoft.com/office/powerpoint/2010/main" val="159266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 y="228600"/>
            <a:ext cx="8229600" cy="4373563"/>
          </a:xfrm>
        </p:spPr>
        <p:txBody>
          <a:bodyPr/>
          <a:lstStyle/>
          <a:p>
            <a:r>
              <a:rPr lang="sr-Cyrl-RS" dirty="0" smtClean="0"/>
              <a:t>Ако се чудесно прихвата као нормално, то значи да морал стварности које познајемо престаје да важи унутар света бајке. У бајци није чудно да виле помогну ослепљеном праведнику или мртва мајка злостављеној девојци. НЕПРАВДА У УСМЕНОЈ БАЈЦИ МОРА БИТИ ИСПРАВЉЕНА.</a:t>
            </a:r>
            <a:endParaRPr lang="sr-Latn-R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3260628"/>
            <a:ext cx="6324600" cy="301634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62639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ОДНОС УСМЕНА/АУТОРСКА БАЈКА</a:t>
            </a:r>
            <a:endParaRPr lang="sr-Latn-RS" dirty="0"/>
          </a:p>
        </p:txBody>
      </p:sp>
      <p:sp>
        <p:nvSpPr>
          <p:cNvPr id="3" name="Content Placeholder 2"/>
          <p:cNvSpPr>
            <a:spLocks noGrp="1"/>
          </p:cNvSpPr>
          <p:nvPr>
            <p:ph idx="1"/>
          </p:nvPr>
        </p:nvSpPr>
        <p:spPr>
          <a:xfrm>
            <a:off x="304800" y="1371600"/>
            <a:ext cx="8382000" cy="4754563"/>
          </a:xfrm>
        </p:spPr>
        <p:txBody>
          <a:bodyPr>
            <a:normAutofit lnSpcReduction="10000"/>
          </a:bodyPr>
          <a:lstStyle/>
          <a:p>
            <a:r>
              <a:rPr lang="sr-Cyrl-RS" dirty="0" smtClean="0"/>
              <a:t>Прва и основна разлика између усмене/ народне бајке и ауторске бајке јесте што ауторска бајка има аутора. Он је тај који утиче на њен облик, па чак и онда када бајку пише угледајући се на народну бајку.</a:t>
            </a:r>
          </a:p>
          <a:p>
            <a:r>
              <a:rPr lang="sr-Cyrl-RS" dirty="0" smtClean="0"/>
              <a:t>Јунаци усмене бајке су људска бића, чији се лик карактерише оним што ради, узрастом, породичним статусом итд (чобан, краљ, слуга).</a:t>
            </a:r>
          </a:p>
          <a:p>
            <a:r>
              <a:rPr lang="sr-Cyrl-RS" dirty="0" smtClean="0"/>
              <a:t>Јунаци ауторске бајке су бића поникла из индивидуалне стваралчке фантазије, књижевности, и сна.</a:t>
            </a:r>
          </a:p>
          <a:p>
            <a:r>
              <a:rPr lang="sr-Cyrl-RS" dirty="0" smtClean="0"/>
              <a:t>Јунаци ауторске бајке имају симболична имена: Златокоса, Седефна ружа, Ведран...</a:t>
            </a:r>
            <a:endParaRPr lang="sr-Latn-RS" dirty="0"/>
          </a:p>
        </p:txBody>
      </p:sp>
    </p:spTree>
    <p:extLst>
      <p:ext uri="{BB962C8B-B14F-4D97-AF65-F5344CB8AC3E}">
        <p14:creationId xmlns:p14="http://schemas.microsoft.com/office/powerpoint/2010/main" val="3219081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ОДНОС УСМЕНА/АУТОРСКА БАЈКА</a:t>
            </a:r>
            <a:endParaRPr lang="sr-Latn-RS" dirty="0"/>
          </a:p>
        </p:txBody>
      </p:sp>
      <p:sp>
        <p:nvSpPr>
          <p:cNvPr id="3" name="Content Placeholder 2"/>
          <p:cNvSpPr>
            <a:spLocks noGrp="1"/>
          </p:cNvSpPr>
          <p:nvPr>
            <p:ph idx="1"/>
          </p:nvPr>
        </p:nvSpPr>
        <p:spPr>
          <a:xfrm>
            <a:off x="304800" y="1371600"/>
            <a:ext cx="8382000" cy="4754563"/>
          </a:xfrm>
        </p:spPr>
        <p:txBody>
          <a:bodyPr>
            <a:normAutofit lnSpcReduction="10000"/>
          </a:bodyPr>
          <a:lstStyle/>
          <a:p>
            <a:r>
              <a:rPr lang="sr-Cyrl-RS" dirty="0" smtClean="0"/>
              <a:t>Када су неименовани, јунаци ауторске бајке име добијају по врсти (пр. Мала сирена, јунакиња бајке Х. К. Андерсена; у филму, она добија име Аријел)</a:t>
            </a:r>
          </a:p>
          <a:p>
            <a:r>
              <a:rPr lang="sr-Cyrl-RS" dirty="0" smtClean="0"/>
              <a:t>Ликови ауторских бајки су описани много више него јунаци усмених бајки, те током њихових авантура јунаци и ПСИХОЛОШКИ САЗРЕВАЈУ.</a:t>
            </a:r>
          </a:p>
          <a:p>
            <a:r>
              <a:rPr lang="sr-Cyrl-RS" dirty="0" smtClean="0"/>
              <a:t>У усменим бајкама јунаци, на крају бајке, најчешће само мењају социјакни статус: од сиромаха постаје богаташ, од обичног младића женидбом постаје цар.</a:t>
            </a:r>
          </a:p>
          <a:p>
            <a:r>
              <a:rPr lang="sr-Cyrl-RS" dirty="0" smtClean="0"/>
              <a:t>У ауторским бајкама, јунак може да буде и биљка, оживели предмет а не само људско биће.</a:t>
            </a:r>
            <a:endParaRPr lang="sr-Latn-RS" dirty="0"/>
          </a:p>
        </p:txBody>
      </p:sp>
    </p:spTree>
    <p:extLst>
      <p:ext uri="{BB962C8B-B14F-4D97-AF65-F5344CB8AC3E}">
        <p14:creationId xmlns:p14="http://schemas.microsoft.com/office/powerpoint/2010/main" val="2576120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999" y="0"/>
            <a:ext cx="8260672" cy="1039427"/>
          </a:xfrm>
        </p:spPr>
        <p:txBody>
          <a:bodyPr/>
          <a:lstStyle/>
          <a:p>
            <a:r>
              <a:rPr lang="sr-Cyrl-RS" dirty="0" smtClean="0"/>
              <a:t>Одлике усмене бајке</a:t>
            </a:r>
            <a:endParaRPr lang="sr-Latn-RS" dirty="0"/>
          </a:p>
        </p:txBody>
      </p:sp>
      <p:sp>
        <p:nvSpPr>
          <p:cNvPr id="4" name="Vertical Scroll 3"/>
          <p:cNvSpPr/>
          <p:nvPr/>
        </p:nvSpPr>
        <p:spPr>
          <a:xfrm>
            <a:off x="0" y="685800"/>
            <a:ext cx="8686800" cy="594360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charset="0"/>
              <a:buChar char="•"/>
            </a:pPr>
            <a:r>
              <a:rPr lang="sr-Cyrl-RS" sz="2000" dirty="0" smtClean="0"/>
              <a:t>ЧУДЕСАН, БАЈКОВИТ СВЕТ; РЕАЛНО И НЕРЕАЛНО СЕ СТАПАЈУ БЕЗ СТРАХА И ЈЕЗЕ</a:t>
            </a:r>
          </a:p>
          <a:p>
            <a:pPr marL="342900" indent="-342900" algn="ctr">
              <a:buFont typeface="Arial" pitchFamily="34" charset="0"/>
              <a:buChar char="•"/>
            </a:pPr>
            <a:r>
              <a:rPr lang="sr-Cyrl-RS" sz="2000" dirty="0" smtClean="0"/>
              <a:t>ЈУНАЦИ СУ НЕИМЕНОВАНИ ИЛИ ИМЕНОВАНИ ПРЕКО СВОЈСТАВА</a:t>
            </a:r>
          </a:p>
          <a:p>
            <a:pPr marL="342900" indent="-342900" algn="ctr">
              <a:buFont typeface="Arial" pitchFamily="34" charset="0"/>
              <a:buChar char="•"/>
            </a:pPr>
            <a:r>
              <a:rPr lang="sr-Cyrl-RS" sz="2000" dirty="0" smtClean="0"/>
              <a:t>ГЛАВНИ ЈУНАК ЈЕ УВЕК ЉУДСКО БИЋЕ</a:t>
            </a:r>
          </a:p>
          <a:p>
            <a:pPr marL="342900" indent="-342900" algn="ctr">
              <a:buFont typeface="Arial" pitchFamily="34" charset="0"/>
              <a:buChar char="•"/>
            </a:pPr>
            <a:r>
              <a:rPr lang="sr-Cyrl-RS" sz="2000" dirty="0" smtClean="0"/>
              <a:t>КАРАКТЕРИЗАЦИЈА ЛИКА: ПРЕКО ОНОГА ШТО ЧИНИ, НА ОСНОВУ ПОЛА, УЗРАСТА, СОЦИЈАЛНОГ СТАТУСА ИЛИ ЗАНИМАЊА</a:t>
            </a:r>
          </a:p>
          <a:p>
            <a:pPr marL="342900" indent="-342900" algn="ctr">
              <a:buFont typeface="Arial" pitchFamily="34" charset="0"/>
              <a:buChar char="•"/>
            </a:pPr>
            <a:r>
              <a:rPr lang="sr-Cyrl-RS" sz="2000" dirty="0" smtClean="0"/>
              <a:t>ОПИСИ СЕ ПОНАВЉАЈУ: НАЈМЛАЂИ ЦАРЕВИЋ ЈЕ УВЕК ХРАБАР, НЕУСТРАШИВ, ПРОМИШЉЕН, ВЕШТ</a:t>
            </a:r>
          </a:p>
          <a:p>
            <a:pPr marL="342900" indent="-342900" algn="ctr">
              <a:buFont typeface="Arial" pitchFamily="34" charset="0"/>
              <a:buChar char="•"/>
            </a:pPr>
            <a:r>
              <a:rPr lang="sr-Cyrl-RS" sz="2000" dirty="0" smtClean="0"/>
              <a:t>ВРЕМЕ: НЕОДРЕЂЕНА ПРОШЛОСТ</a:t>
            </a:r>
          </a:p>
          <a:p>
            <a:pPr marL="342900" indent="-342900" algn="ctr">
              <a:buFont typeface="Arial" pitchFamily="34" charset="0"/>
              <a:buChar char="•"/>
            </a:pPr>
            <a:r>
              <a:rPr lang="sr-Cyrl-RS" sz="2000" dirty="0" smtClean="0"/>
              <a:t>ПРОСТОР ЈЕ УВЕК ПОВЕЗАН СА РАДЊОМ (БОРБА СА АЖДАЈОМ – ПОКРАЈ ЈЕЗЕРА)</a:t>
            </a:r>
          </a:p>
          <a:p>
            <a:pPr marL="342900" indent="-342900" algn="ctr">
              <a:buFont typeface="Arial" pitchFamily="34" charset="0"/>
              <a:buChar char="•"/>
            </a:pPr>
            <a:r>
              <a:rPr lang="sr-Cyrl-RS" sz="2000" dirty="0"/>
              <a:t>СТИЛ: ПОНАВЉАЊА, УЧЕСТАЛИ ДИЈАЛОЗИ, НЕМА МНОГО ОПИСИВАЊА ПРОСТОРА, ЛИКОВА</a:t>
            </a:r>
          </a:p>
          <a:p>
            <a:pPr marL="342900" indent="-342900" algn="ctr">
              <a:buFont typeface="Arial" pitchFamily="34" charset="0"/>
              <a:buChar char="•"/>
            </a:pPr>
            <a:endParaRPr lang="sr-Cyrl-RS" sz="2000" dirty="0" smtClean="0"/>
          </a:p>
        </p:txBody>
      </p:sp>
    </p:spTree>
    <p:extLst>
      <p:ext uri="{BB962C8B-B14F-4D97-AF65-F5344CB8AC3E}">
        <p14:creationId xmlns:p14="http://schemas.microsoft.com/office/powerpoint/2010/main" val="2785794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999" y="0"/>
            <a:ext cx="8260672" cy="1039427"/>
          </a:xfrm>
        </p:spPr>
        <p:txBody>
          <a:bodyPr/>
          <a:lstStyle/>
          <a:p>
            <a:r>
              <a:rPr lang="sr-Cyrl-RS" dirty="0" smtClean="0"/>
              <a:t>Одлике усмене бајке</a:t>
            </a:r>
            <a:endParaRPr lang="sr-Latn-RS" dirty="0"/>
          </a:p>
        </p:txBody>
      </p:sp>
      <p:sp>
        <p:nvSpPr>
          <p:cNvPr id="4" name="Vertical Scroll 3"/>
          <p:cNvSpPr/>
          <p:nvPr/>
        </p:nvSpPr>
        <p:spPr>
          <a:xfrm>
            <a:off x="228600" y="990600"/>
            <a:ext cx="7848600" cy="541020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itchFamily="34" charset="0"/>
              <a:buChar char="•"/>
            </a:pPr>
            <a:r>
              <a:rPr lang="sr-Cyrl-RS" sz="2000" dirty="0" smtClean="0"/>
              <a:t>ПУНА ЈЕ ДИГРЕСИЈА И ЕПИЗОДА (НАПУШТАЊЕ РАДЊЕ И ЊЕНО ПРЕУСМЕРАВАЊЕ У ДРУГАЧИЈЕМ ПРАВЦУ)</a:t>
            </a:r>
          </a:p>
          <a:p>
            <a:pPr marL="342900" indent="-342900" algn="ctr">
              <a:buFont typeface="Arial" charset="0"/>
              <a:buChar char="•"/>
            </a:pPr>
            <a:endParaRPr lang="sr-Cyrl-RS" sz="2000" dirty="0" smtClean="0"/>
          </a:p>
          <a:p>
            <a:pPr marL="342900" indent="-342900" algn="ctr">
              <a:buFont typeface="Arial" charset="0"/>
              <a:buChar char="•"/>
            </a:pPr>
            <a:r>
              <a:rPr lang="sr-Cyrl-RS" sz="2000" dirty="0" smtClean="0"/>
              <a:t>НОВО НАНОШЕЊЕ ШТЕТЕ ЈУНАКУ (ЖЕНУ ОТИМА АЖДАЈА) ПОКРЕЋЕ НОВИ ТОК ПРИПОВЕДАЊА (ЦАРЕВИЋ ИДЕ ПОНОВО ДА ТРАЖИ СВОЈУ ЖЕНУ)</a:t>
            </a:r>
          </a:p>
          <a:p>
            <a:pPr marL="342900" indent="-342900" algn="ctr">
              <a:buFont typeface="Arial" charset="0"/>
              <a:buChar char="•"/>
            </a:pPr>
            <a:r>
              <a:rPr lang="sr-Cyrl-RS" sz="2000" dirty="0" smtClean="0"/>
              <a:t>МОЖЕ САДРЖАТИ ОПИСЕ САКАЋЕЊА, СМРТИ, ПРОЖДИРАЊА</a:t>
            </a:r>
          </a:p>
          <a:p>
            <a:pPr marL="342900" indent="-342900" algn="ctr">
              <a:buFont typeface="Arial" charset="0"/>
              <a:buChar char="•"/>
            </a:pPr>
            <a:r>
              <a:rPr lang="sr-Cyrl-RS" sz="2000" dirty="0" smtClean="0"/>
              <a:t>УВЕК ИМА „СРЕЋАН КРАЈ“ – ЈУНАК СЕ ЖЕНИ И СТУПА НА ПРЕСТО/ ПОСТАЈЕ ЦАР, СВА ШТЕТА ЈЕ ПОПРАВЉЕНА</a:t>
            </a:r>
          </a:p>
        </p:txBody>
      </p:sp>
    </p:spTree>
    <p:extLst>
      <p:ext uri="{BB962C8B-B14F-4D97-AF65-F5344CB8AC3E}">
        <p14:creationId xmlns:p14="http://schemas.microsoft.com/office/powerpoint/2010/main" val="21793717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1030</TotalTime>
  <Words>1984</Words>
  <Application>Microsoft Office PowerPoint</Application>
  <PresentationFormat>On-screen Show (4:3)</PresentationFormat>
  <Paragraphs>128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Apothecary</vt:lpstr>
      <vt:lpstr>Народна бајка Златна јабука и девет пауница</vt:lpstr>
      <vt:lpstr>УСМЕНА/ НАРОДНА БАЈКА – дефиниција жанра</vt:lpstr>
      <vt:lpstr>PowerPoint Presentation</vt:lpstr>
      <vt:lpstr>Бајка – мит </vt:lpstr>
      <vt:lpstr>PowerPoint Presentation</vt:lpstr>
      <vt:lpstr>ОДНОС УСМЕНА/АУТОРСКА БАЈКА</vt:lpstr>
      <vt:lpstr>ОДНОС УСМЕНА/АУТОРСКА БАЈКА</vt:lpstr>
      <vt:lpstr>Одлике усмене бајке</vt:lpstr>
      <vt:lpstr>Одлике усмене бајке</vt:lpstr>
      <vt:lpstr>PowerPoint Presentation</vt:lpstr>
      <vt:lpstr>PowerPoint Presentation</vt:lpstr>
      <vt:lpstr>Народна бајка</vt:lpstr>
      <vt:lpstr>Морфологија бајке</vt:lpstr>
      <vt:lpstr>Шта је проп уочио изучавајући бајке?</vt:lpstr>
      <vt:lpstr>Анализа усмене бајке златна јабука и девет пауница</vt:lpstr>
      <vt:lpstr>КАКО ЧИТАТИ књижевна дела?</vt:lpstr>
      <vt:lpstr>Истраживачки задаци</vt:lpstr>
      <vt:lpstr>PowerPoint Presentation</vt:lpstr>
      <vt:lpstr>PowerPoint Presentation</vt:lpstr>
      <vt:lpstr>PowerPoint Presentation</vt:lpstr>
      <vt:lpstr>PowerPoint Presentation</vt:lpstr>
      <vt:lpstr>Рок за предају задатака је 14. 3. 2021.</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Златна јабука и девет пауница</dc:title>
  <dc:creator>Jelena Kukić</dc:creator>
  <cp:lastModifiedBy>Jelena Kukić</cp:lastModifiedBy>
  <cp:revision>29</cp:revision>
  <dcterms:created xsi:type="dcterms:W3CDTF">2006-08-16T00:00:00Z</dcterms:created>
  <dcterms:modified xsi:type="dcterms:W3CDTF">2021-03-09T09:26:35Z</dcterms:modified>
</cp:coreProperties>
</file>